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07" r:id="rId23"/>
    <p:sldId id="311" r:id="rId24"/>
    <p:sldId id="312" r:id="rId25"/>
    <p:sldId id="276" r:id="rId26"/>
    <p:sldId id="277" r:id="rId27"/>
    <p:sldId id="305" r:id="rId28"/>
    <p:sldId id="306" r:id="rId29"/>
  </p:sldIdLst>
  <p:sldSz cx="9144000" cy="5143500" type="screen16x9"/>
  <p:notesSz cx="6858000" cy="9144000"/>
  <p:embeddedFontLst>
    <p:embeddedFont>
      <p:font typeface="Proxima Nova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718651b8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718651b8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718651b8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718651b8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18651b8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18651b8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718651b8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718651b8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718651b8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718651b8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718651b8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718651b8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718651b8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718651b8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718651b8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718651b8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718651b8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718651b8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18651b8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18651b8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718651b8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718651b8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9b9fcbc18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9b9fcbc18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b93365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b93365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f19447b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8f19447b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9b933651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9b933651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f03ef6c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f03ef6c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9b933651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9b933651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Binary heap priority queue implementation has O((|E|+|V|)log|V|) time complexity</a:t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[A Fibonacci heap priority queue gives O(|V|log|V| + |E|)]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Algoritma Bellman-Ford menggunakan waktu sebesar O(V.E), di mana V dan E adalah menyatakan banyaknya sisi dan titik. Dalam konteks ini, bobot ekivalen dengan jarak dalam sebuah sisi.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f03ef6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f03ef6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18651b8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18651b8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ta letak khusus 1">
  <p:cSld name="AUTOLAYOUT_1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5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5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5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5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5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5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5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5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ta letak khusus 2">
  <p:cSld name="AUTOLAYOUT_2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earth.com/practice/algorithms/graphs/shortest-path-algorithms/tutorial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geeksforgeeks.org/bellman-ford-algorithm-dp-23/" TargetMode="External"/><Relationship Id="rId5" Type="http://schemas.openxmlformats.org/officeDocument/2006/relationships/hyperlink" Target="https://www.geeksforgeeks.org/detect-negative-cycle-graph-bellman-ford/" TargetMode="External"/><Relationship Id="rId4" Type="http://schemas.openxmlformats.org/officeDocument/2006/relationships/hyperlink" Target="https://www.dyclassroom.com/graph/detecting-negative-cycle-using-bellman-ford-algorith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Bellman-Ford Algorithm</a:t>
            </a:r>
            <a:endParaRPr sz="3600" dirty="0"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Sachi Hongo 		/ 140810160014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 Faizin A. 		/ 140810160032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Satrio Sadrakh 	/ 140810160038</a:t>
            </a:r>
            <a:endParaRPr/>
          </a:p>
        </p:txBody>
      </p:sp>
      <p:cxnSp>
        <p:nvCxnSpPr>
          <p:cNvPr id="124" name="Google Shape;124;p27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 advClick="0" advTm="1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7840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6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1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1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03B1CB9B-5A01-40E6-9C5E-E695BAD85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5814" y="441524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370"/>
    </mc:Choice>
    <mc:Fallback>
      <p:transition spd="slow" advClick="0" advTm="15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951976" cy="3682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7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1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2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F30FE64F-2B04-4494-9653-BA69E7D29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1675" y="4598988"/>
            <a:ext cx="487363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900"/>
    </mc:Choice>
    <mc:Fallback>
      <p:transition spd="slow" advClick="0" advTm="17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7840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1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3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D2DE5FA8-89B0-4B1D-AD10-C23516B63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4388" y="4514850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940"/>
    </mc:Choice>
    <mc:Fallback>
      <p:transition spd="slow" advClick="0" advTm="11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1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4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7840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03622B75-42F0-451E-8988-B16FD907C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5950" y="4592638"/>
            <a:ext cx="487363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1420"/>
    </mc:Choice>
    <mc:Fallback>
      <p:transition spd="slow" advClick="0" advTm="4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7840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0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1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5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043EA0AB-A0D0-40EA-AB19-279E425BA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1761" y="4481487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180"/>
    </mc:Choice>
    <mc:Fallback>
      <p:transition spd="slow" advClick="0" advTm="21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7840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2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1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1AE2C1BE-EF1D-44E8-B5ED-F23CACD75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2858" y="4297369"/>
            <a:ext cx="487363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100"/>
    </mc:Choice>
    <mc:Fallback>
      <p:transition spd="slow" advClick="0" advTm="13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7840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2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2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8F6155CE-DBC9-4AC4-96A7-08CA63CB33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3088" y="44783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220"/>
    </mc:Choice>
    <mc:Fallback>
      <p:transition spd="slow" advClick="0" advTm="1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92393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2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3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7F3B21F4-1494-44F0-8A88-75DFDF002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2300" y="423862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970"/>
    </mc:Choice>
    <mc:Fallback>
      <p:transition spd="slow" advClick="0" advTm="36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7840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4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2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4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29B1355D-C75D-4989-A6B6-FE6985E94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51652" y="438002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7840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5"/>
          <p:cNvSpPr txBox="1"/>
          <p:nvPr/>
        </p:nvSpPr>
        <p:spPr>
          <a:xfrm>
            <a:off x="145025" y="4113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2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Proses 5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A2E24618-812E-43C9-BDD1-BA0EEF7C4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38386" y="429736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270"/>
    </mc:Choice>
    <mc:Fallback>
      <p:transition spd="slow" advClick="0" advTm="9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Shortest Path Problem</a:t>
            </a:r>
            <a:endParaRPr sz="3600"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❖"/>
            </a:pPr>
            <a:r>
              <a:rPr lang="en" sz="2400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Weighted path length (cost):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bobot dari semua tautan di jalur.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❖"/>
            </a:pPr>
            <a:r>
              <a:rPr lang="en" sz="2400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The single-source shortest path problem: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Diberikan grafik berbobot G dan sebuah sumber (vertex) S, menemukan jalur terpendek (biaya minimum) dari S ke setiap simpul lainnya di G.</a:t>
            </a:r>
            <a:endParaRPr sz="2400" dirty="0"/>
          </a:p>
        </p:txBody>
      </p:sp>
      <p:pic>
        <p:nvPicPr>
          <p:cNvPr id="2" name="Shortest Problem">
            <a:hlinkClick r:id="" action="ppaction://media"/>
            <a:extLst>
              <a:ext uri="{FF2B5EF4-FFF2-40B4-BE49-F238E27FC236}">
                <a16:creationId xmlns:a16="http://schemas.microsoft.com/office/drawing/2014/main" id="{5712BDA8-F2C3-430A-A317-2B935C5319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9750" y="434657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 advClick="0" advTm="3533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7840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/>
        </p:nvSpPr>
        <p:spPr>
          <a:xfrm>
            <a:off x="145025" y="4113250"/>
            <a:ext cx="8206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Iterasi 3-4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(S,A), (S,C), (A,D), (B,A), (C,A), (C,B), (C,D), (D,S), (D,B)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185FBB0E-2936-45BD-BA53-0059A8BDF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7543" y="4053688"/>
            <a:ext cx="487363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0"/>
    </mc:Choice>
    <mc:Fallback>
      <p:transition spd="slow" advClick="0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75EF-EFA5-4F68-A95C-92AE87E0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C2730-C296-40B8-9A80-F9CF5AF65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3461773" cy="2760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DDAE1-EAA2-4B2E-9DC9-904C0C93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584" y="1017725"/>
            <a:ext cx="3819857" cy="2773698"/>
          </a:xfrm>
          <a:prstGeom prst="rect">
            <a:avLst/>
          </a:prstGeom>
        </p:spPr>
      </p:pic>
      <p:pic>
        <p:nvPicPr>
          <p:cNvPr id="3" name="Recording">
            <a:hlinkClick r:id="" action="ppaction://media"/>
            <a:extLst>
              <a:ext uri="{FF2B5EF4-FFF2-40B4-BE49-F238E27FC236}">
                <a16:creationId xmlns:a16="http://schemas.microsoft.com/office/drawing/2014/main" id="{C989F120-099F-4E4B-8CF9-243D2823C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279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56501"/>
      </p:ext>
    </p:extLst>
  </p:cSld>
  <p:clrMapOvr>
    <a:masterClrMapping/>
  </p:clrMapOvr>
  <p:transition spd="slow" advClick="0" advTm="6259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75EF-EFA5-4F68-A95C-92AE87E0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69B7B-302E-4BF3-A291-A92212C8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8" y="1137555"/>
            <a:ext cx="3206869" cy="30524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280ACD-400E-4642-9101-F1030E7CD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972" y="1137555"/>
            <a:ext cx="4422617" cy="2385569"/>
          </a:xfrm>
          <a:prstGeom prst="rect">
            <a:avLst/>
          </a:prstGeom>
        </p:spPr>
      </p:pic>
      <p:pic>
        <p:nvPicPr>
          <p:cNvPr id="5" name="Recording (2)">
            <a:hlinkClick r:id="" action="ppaction://media"/>
            <a:extLst>
              <a:ext uri="{FF2B5EF4-FFF2-40B4-BE49-F238E27FC236}">
                <a16:creationId xmlns:a16="http://schemas.microsoft.com/office/drawing/2014/main" id="{F3CBE73A-E40C-4AF0-837A-73E45D7A73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07935" y="4297871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43323"/>
      </p:ext>
    </p:extLst>
  </p:cSld>
  <p:clrMapOvr>
    <a:masterClrMapping/>
  </p:clrMapOvr>
  <p:transition spd="med" advTm="7363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75EF-EFA5-4F68-A95C-92AE87E0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9ECFD-A5B0-4088-9828-BB063174B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71" y="1017725"/>
            <a:ext cx="3777947" cy="3961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A2FD9-8E81-4DF9-91FA-C5E08DC1B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576" y="1017725"/>
            <a:ext cx="3645980" cy="3961773"/>
          </a:xfrm>
          <a:prstGeom prst="rect">
            <a:avLst/>
          </a:prstGeom>
        </p:spPr>
      </p:pic>
      <p:pic>
        <p:nvPicPr>
          <p:cNvPr id="3" name="Recording (3)">
            <a:hlinkClick r:id="" action="ppaction://media"/>
            <a:extLst>
              <a:ext uri="{FF2B5EF4-FFF2-40B4-BE49-F238E27FC236}">
                <a16:creationId xmlns:a16="http://schemas.microsoft.com/office/drawing/2014/main" id="{CC62016F-8240-49FE-A9E2-1D99CFE7E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2590" y="436022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91827"/>
      </p:ext>
    </p:extLst>
  </p:cSld>
  <p:clrMapOvr>
    <a:masterClrMapping/>
  </p:clrMapOvr>
  <p:transition spd="med" advClick="0" advTm="1969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/>
          <p:nvPr/>
        </p:nvSpPr>
        <p:spPr>
          <a:xfrm>
            <a:off x="152400" y="4049975"/>
            <a:ext cx="734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roxima Nova"/>
                <a:ea typeface="Proxima Nova"/>
                <a:cs typeface="Proxima Nova"/>
                <a:sym typeface="Proxima Nova"/>
              </a:rPr>
              <a:t>Hasil program</a:t>
            </a:r>
            <a:endParaRPr sz="3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2" name="Google Shape;24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3850"/>
            <a:ext cx="4546375" cy="23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ing (4)">
            <a:hlinkClick r:id="" action="ppaction://media"/>
            <a:extLst>
              <a:ext uri="{FF2B5EF4-FFF2-40B4-BE49-F238E27FC236}">
                <a16:creationId xmlns:a16="http://schemas.microsoft.com/office/drawing/2014/main" id="{05916CD7-30BB-4006-9313-73EB44CAC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837" y="404997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 advClick="0" advTm="683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Kapan dipakai?</a:t>
            </a:r>
            <a:endParaRPr/>
          </a:p>
        </p:txBody>
      </p:sp>
      <p:sp>
        <p:nvSpPr>
          <p:cNvPr id="248" name="Google Shape;248;p48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Bellman-Ford adalah algoritma untuk menghitung jalur terpendek. Kerjanya agak mirip dengan algoritma jalur terpendek Dijkstra. Perbedaannya, algoritma Bellman-Ford dapat mengerjakan bila ada bobot negatif dan dapat mengecek bila suatu graf merupakan </a:t>
            </a:r>
            <a:r>
              <a:rPr lang="en" i="1">
                <a:solidFill>
                  <a:srgbClr val="000000"/>
                </a:solidFill>
              </a:rPr>
              <a:t>negative cycle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Namun, waktu pengerjaan algoritma Dijkstra jauh lebih cepat daripada algoritma Bellman-Ford. Jadi jika diketahui bahwa graph tidak memiliki </a:t>
            </a:r>
            <a:r>
              <a:rPr lang="en" i="1">
                <a:solidFill>
                  <a:srgbClr val="000000"/>
                </a:solidFill>
              </a:rPr>
              <a:t>negative cycle</a:t>
            </a:r>
            <a:r>
              <a:rPr lang="en">
                <a:solidFill>
                  <a:srgbClr val="000000"/>
                </a:solidFill>
              </a:rPr>
              <a:t> dan tidak memiliki berat negatif, algoritma Dijkstra adalah pilihan terbaik.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" name="Kapan BF Dipakai">
            <a:hlinkClick r:id="" action="ppaction://media"/>
            <a:extLst>
              <a:ext uri="{FF2B5EF4-FFF2-40B4-BE49-F238E27FC236}">
                <a16:creationId xmlns:a16="http://schemas.microsoft.com/office/drawing/2014/main" id="{ED438A33-534B-4942-883A-205468A16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70190" y="4380969"/>
            <a:ext cx="487363" cy="487362"/>
          </a:xfrm>
          <a:prstGeom prst="rect">
            <a:avLst/>
          </a:prstGeom>
        </p:spPr>
      </p:pic>
    </p:spTree>
  </p:cSld>
  <p:clrMapOvr>
    <a:masterClrMapping/>
  </p:clrMapOvr>
  <p:transition spd="slow" advClick="0" advTm="5574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Referensi</a:t>
            </a:r>
            <a:endParaRPr sz="3600"/>
          </a:p>
        </p:txBody>
      </p:sp>
      <p:sp>
        <p:nvSpPr>
          <p:cNvPr id="414" name="Google Shape;414;p76"/>
          <p:cNvSpPr txBox="1">
            <a:spLocks noGrp="1"/>
          </p:cNvSpPr>
          <p:nvPr>
            <p:ph type="body" idx="1"/>
          </p:nvPr>
        </p:nvSpPr>
        <p:spPr>
          <a:xfrm>
            <a:off x="311700" y="12439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https://www.hackerearth.com/practice/algorithms/graphs/shortest-path-algorithms/tutorial/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https://www.dyclassroom.com/graph/detecting-negative-cycle-using-bellman-ford-algorithm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https://www.geeksforgeeks.org/detect-negative-cycle-graph-bellman-ford/</a:t>
            </a:r>
            <a:endParaRPr lang="en" sz="1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sz="1400" dirty="0">
                <a:hlinkClick r:id="rId6"/>
              </a:rPr>
              <a:t>https://www.geeksforgeeks.org/bellman-ford-algorithm-dp-23/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advClick="0" advTm="3000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7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7"/>
          <p:cNvSpPr txBox="1">
            <a:spLocks noGrp="1"/>
          </p:cNvSpPr>
          <p:nvPr>
            <p:ph type="ctrTitle"/>
          </p:nvPr>
        </p:nvSpPr>
        <p:spPr>
          <a:xfrm>
            <a:off x="510450" y="17775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 YOU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Any Question ?</a:t>
            </a:r>
            <a:endParaRPr sz="360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Algoritma Bellman-Ford</a:t>
            </a:r>
            <a:r>
              <a:rPr lang="en" sz="4400"/>
              <a:t>?</a:t>
            </a:r>
            <a:endParaRPr sz="4400"/>
          </a:p>
        </p:txBody>
      </p:sp>
    </p:spTree>
  </p:cSld>
  <p:clrMapOvr>
    <a:masterClrMapping/>
  </p:clrMapOvr>
  <p:transition spd="slow" advClick="0" advTm="1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232025" y="985500"/>
            <a:ext cx="82983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Algoritma Bellman-Ford menghitung jarak terpendek (dari satu sumber) pada sebuah </a:t>
            </a:r>
            <a:r>
              <a:rPr lang="en" sz="2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berbobot. Maksudnya dari satu sumber ialah bahwa algoritma Bellman-Ford menghitung semua jarak terpendek yang berawal dari satu titik node. 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0066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3" name="Pengertian BF">
            <a:hlinkClick r:id="" action="ppaction://media"/>
            <a:extLst>
              <a:ext uri="{FF2B5EF4-FFF2-40B4-BE49-F238E27FC236}">
                <a16:creationId xmlns:a16="http://schemas.microsoft.com/office/drawing/2014/main" id="{42689E4F-B746-4CC0-8B1B-16128E842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3353" y="4500309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7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body" idx="1"/>
          </p:nvPr>
        </p:nvSpPr>
        <p:spPr>
          <a:xfrm>
            <a:off x="311700" y="9391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❖"/>
            </a:pPr>
            <a:r>
              <a:rPr lang="en" sz="240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Negative link 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Algoritma Bellman-Ford bekerja; Algoritma Dijkstra tidak.</a:t>
            </a:r>
            <a:endParaRPr sz="2400">
              <a:solidFill>
                <a:srgbClr val="0066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❖"/>
            </a:pPr>
            <a:r>
              <a:rPr lang="en" sz="240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Negative cycle: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Algoritma Bellman-Ford dapat mendeteksi siklus negatif. Algoritma Dijkstra tidak bisa.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66FF"/>
              </a:buClr>
              <a:buSzPts val="2400"/>
              <a:buFont typeface="Arial"/>
              <a:buChar char="❖"/>
            </a:pPr>
            <a:r>
              <a:rPr lang="en" sz="240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Time complexity: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Kompleksitas waktu algoritma Bellman-Ford lebih tinggi daripada algoritma Dijkstra.  </a:t>
            </a:r>
            <a:endParaRPr sz="2400">
              <a:solidFill>
                <a:srgbClr val="0066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Perbedaan dari algoritma Dijkstra</a:t>
            </a:r>
            <a:endParaRPr sz="3600"/>
          </a:p>
        </p:txBody>
      </p:sp>
      <p:pic>
        <p:nvPicPr>
          <p:cNvPr id="2" name="Perbedaan BF">
            <a:hlinkClick r:id="" action="ppaction://media"/>
            <a:extLst>
              <a:ext uri="{FF2B5EF4-FFF2-40B4-BE49-F238E27FC236}">
                <a16:creationId xmlns:a16="http://schemas.microsoft.com/office/drawing/2014/main" id="{BF8FA4C2-06C6-4D71-AC5A-E7C152197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7823" y="4530993"/>
            <a:ext cx="487362" cy="487363"/>
          </a:xfrm>
          <a:prstGeom prst="rect">
            <a:avLst/>
          </a:prstGeom>
        </p:spPr>
      </p:pic>
    </p:spTree>
  </p:cSld>
  <p:clrMapOvr>
    <a:masterClrMapping/>
  </p:clrMapOvr>
  <p:transition spd="med" advClick="0" advTm="4338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2"/>
          <p:cNvPicPr preferRelativeResize="0"/>
          <p:nvPr/>
        </p:nvPicPr>
        <p:blipFill rotWithShape="1">
          <a:blip r:embed="rId5">
            <a:alphaModFix/>
          </a:blip>
          <a:srcRect t="15214" b="15214"/>
          <a:stretch/>
        </p:blipFill>
        <p:spPr>
          <a:xfrm>
            <a:off x="509350" y="1685175"/>
            <a:ext cx="5738979" cy="29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Algoritma</a:t>
            </a:r>
            <a:endParaRPr/>
          </a:p>
        </p:txBody>
      </p:sp>
      <p:pic>
        <p:nvPicPr>
          <p:cNvPr id="2" name="Algoritma BF">
            <a:hlinkClick r:id="" action="ppaction://media"/>
            <a:extLst>
              <a:ext uri="{FF2B5EF4-FFF2-40B4-BE49-F238E27FC236}">
                <a16:creationId xmlns:a16="http://schemas.microsoft.com/office/drawing/2014/main" id="{614F5D4E-CDCA-4710-BA3D-1361320E7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6465" y="4294762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 advClick="0" advTm="4605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Kompleksitas waktu</a:t>
            </a:r>
            <a:endParaRPr sz="3600"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210850" y="3980725"/>
            <a:ext cx="85206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Kompleksitas (Worst-case): O(|V||E|)</a:t>
            </a:r>
            <a:endParaRPr sz="2400">
              <a:solidFill>
                <a:srgbClr val="0066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725" y="1170125"/>
            <a:ext cx="6336649" cy="2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Kompleksitas BF">
            <a:hlinkClick r:id="" action="ppaction://media"/>
            <a:extLst>
              <a:ext uri="{FF2B5EF4-FFF2-40B4-BE49-F238E27FC236}">
                <a16:creationId xmlns:a16="http://schemas.microsoft.com/office/drawing/2014/main" id="{ADEE346A-4D77-437D-ACE7-A1B0C115F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73645" y="4315663"/>
            <a:ext cx="487363" cy="487362"/>
          </a:xfrm>
          <a:prstGeom prst="rect">
            <a:avLst/>
          </a:prstGeom>
        </p:spPr>
      </p:pic>
    </p:spTree>
  </p:cSld>
  <p:clrMapOvr>
    <a:masterClrMapping/>
  </p:clrMapOvr>
  <p:transition spd="med" advClick="0" advTm="4606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/>
        </p:nvSpPr>
        <p:spPr>
          <a:xfrm>
            <a:off x="401300" y="283600"/>
            <a:ext cx="73335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Dimisalkan ada seorang driver yang memiliki keperluan di 4 kota: A, B, C, dan D. Saat mengendarai kendaraannya, ia dapat sambil mengantar sejumlah penumpang, yakni: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Dari kota A ke kota D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Dari kota B ke kota A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Dari kota C ke kota B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Setiap kali selesai mengantar penumpang, ia diberi bayaran. Namun, jika ia pergi ke kota lain tanpa mengantar, ia harus membayar biaya transportasi sendiri.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00" y="1939600"/>
            <a:ext cx="3802000" cy="27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FBA82A35-037C-452F-8460-E74B52701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6703" y="4179762"/>
            <a:ext cx="487362" cy="487363"/>
          </a:xfrm>
          <a:prstGeom prst="rect">
            <a:avLst/>
          </a:prstGeom>
        </p:spPr>
      </p:pic>
    </p:spTree>
  </p:cSld>
  <p:clrMapOvr>
    <a:masterClrMapping/>
  </p:clrMapOvr>
  <p:transition spd="med" advClick="0" advTm="547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686801" cy="36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FEC33085-3401-42DF-ABB0-9BC1070B3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32713" y="4451350"/>
            <a:ext cx="487362" cy="487363"/>
          </a:xfrm>
          <a:prstGeom prst="rect">
            <a:avLst/>
          </a:prstGeom>
        </p:spPr>
      </p:pic>
    </p:spTree>
  </p:cSld>
  <p:clrMapOvr>
    <a:masterClrMapping/>
  </p:clrMapOvr>
  <p:transition spd="med" advClick="0" advTm="1186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525</Words>
  <Application>Microsoft Office PowerPoint</Application>
  <PresentationFormat>On-screen Show (16:9)</PresentationFormat>
  <Paragraphs>66</Paragraphs>
  <Slides>27</Slides>
  <Notes>24</Notes>
  <HiddenSlides>0</HiddenSlides>
  <MMClips>23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Proxima Nova</vt:lpstr>
      <vt:lpstr>Arial</vt:lpstr>
      <vt:lpstr>Simple Light</vt:lpstr>
      <vt:lpstr>Spearmint</vt:lpstr>
      <vt:lpstr>The Bellman-Ford Algorithm</vt:lpstr>
      <vt:lpstr>Shortest Path Problem</vt:lpstr>
      <vt:lpstr>Algoritma Bellman-Ford?</vt:lpstr>
      <vt:lpstr>PowerPoint Presentation</vt:lpstr>
      <vt:lpstr>Perbedaan dari algoritma Dijkstra</vt:lpstr>
      <vt:lpstr>Algoritma</vt:lpstr>
      <vt:lpstr>Kompleksitas waktu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Program</vt:lpstr>
      <vt:lpstr>Contoh Program</vt:lpstr>
      <vt:lpstr>Contoh Program</vt:lpstr>
      <vt:lpstr>PowerPoint Presentation</vt:lpstr>
      <vt:lpstr>Kapan dipakai?</vt:lpstr>
      <vt:lpstr>Referensi</vt:lpstr>
      <vt:lpstr>THANK YOU  Any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Bellman-Ford Algorithm &amp; Single Shortest Paths Directed Acyclic Graphs</dc:title>
  <dc:creator>Faizin Ahsan</dc:creator>
  <cp:lastModifiedBy>Faizin Ahsan</cp:lastModifiedBy>
  <cp:revision>53</cp:revision>
  <dcterms:modified xsi:type="dcterms:W3CDTF">2019-06-03T07:14:28Z</dcterms:modified>
</cp:coreProperties>
</file>